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280" r:id="rId4"/>
    <p:sldId id="313" r:id="rId5"/>
    <p:sldId id="306" r:id="rId6"/>
    <p:sldId id="260" r:id="rId7"/>
    <p:sldId id="289" r:id="rId8"/>
    <p:sldId id="314" r:id="rId9"/>
    <p:sldId id="283" r:id="rId10"/>
    <p:sldId id="312" r:id="rId11"/>
    <p:sldId id="318" r:id="rId12"/>
    <p:sldId id="293" r:id="rId13"/>
    <p:sldId id="264" r:id="rId14"/>
    <p:sldId id="292" r:id="rId15"/>
    <p:sldId id="300" r:id="rId16"/>
    <p:sldId id="263" r:id="rId17"/>
    <p:sldId id="296" r:id="rId18"/>
    <p:sldId id="295" r:id="rId19"/>
    <p:sldId id="281" r:id="rId20"/>
    <p:sldId id="301" r:id="rId21"/>
    <p:sldId id="282" r:id="rId22"/>
    <p:sldId id="302" r:id="rId23"/>
    <p:sldId id="319" r:id="rId24"/>
    <p:sldId id="310" r:id="rId25"/>
    <p:sldId id="320" r:id="rId26"/>
    <p:sldId id="311" r:id="rId27"/>
    <p:sldId id="297" r:id="rId28"/>
    <p:sldId id="286" r:id="rId29"/>
    <p:sldId id="288" r:id="rId30"/>
    <p:sldId id="287" r:id="rId31"/>
    <p:sldId id="298" r:id="rId32"/>
    <p:sldId id="303" r:id="rId33"/>
    <p:sldId id="304" r:id="rId34"/>
    <p:sldId id="307" r:id="rId35"/>
    <p:sldId id="305" r:id="rId36"/>
  </p:sldIdLst>
  <p:sldSz cx="9144000" cy="6858000" type="screen4x3"/>
  <p:notesSz cx="7077075" cy="93932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45D"/>
    <a:srgbClr val="DDE9F7"/>
    <a:srgbClr val="A7D1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651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921651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6EF951-2A39-4641-BFEA-1E723C92F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90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983"/>
          </a:xfrm>
          <a:prstGeom prst="rect">
            <a:avLst/>
          </a:prstGeom>
        </p:spPr>
        <p:txBody>
          <a:bodyPr vert="horz" lIns="93223" tIns="46612" rIns="93223" bIns="466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983"/>
          </a:xfrm>
          <a:prstGeom prst="rect">
            <a:avLst/>
          </a:prstGeom>
        </p:spPr>
        <p:txBody>
          <a:bodyPr vert="horz" lIns="93223" tIns="46612" rIns="93223" bIns="46612" rtlCol="0"/>
          <a:lstStyle>
            <a:lvl1pPr algn="r">
              <a:defRPr sz="1200"/>
            </a:lvl1pPr>
          </a:lstStyle>
          <a:p>
            <a:fld id="{05051194-86FA-4451-B40B-9035D667B90F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3" tIns="46612" rIns="93223" bIns="466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2430"/>
            <a:ext cx="5661660" cy="4226637"/>
          </a:xfrm>
          <a:prstGeom prst="rect">
            <a:avLst/>
          </a:prstGeom>
        </p:spPr>
        <p:txBody>
          <a:bodyPr vert="horz" lIns="93223" tIns="46612" rIns="93223" bIns="466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651"/>
            <a:ext cx="3066733" cy="469983"/>
          </a:xfrm>
          <a:prstGeom prst="rect">
            <a:avLst/>
          </a:prstGeom>
        </p:spPr>
        <p:txBody>
          <a:bodyPr vert="horz" lIns="93223" tIns="46612" rIns="93223" bIns="466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651"/>
            <a:ext cx="3066733" cy="469983"/>
          </a:xfrm>
          <a:prstGeom prst="rect">
            <a:avLst/>
          </a:prstGeom>
        </p:spPr>
        <p:txBody>
          <a:bodyPr vert="horz" lIns="93223" tIns="46612" rIns="93223" bIns="46612" rtlCol="0" anchor="b"/>
          <a:lstStyle>
            <a:lvl1pPr algn="r">
              <a:defRPr sz="1200"/>
            </a:lvl1pPr>
          </a:lstStyle>
          <a:p>
            <a:fld id="{23292DC9-26D3-4F2F-A007-E94E596C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56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Marjorie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Marjorie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6" descr="swoosh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150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SchMed_AltLogo_Centered_CMYK.ai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41132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794CD6-576A-4A74-85FF-F9D62DC44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EF9048-913E-42FD-A1FB-94502C3D5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7A203-8FEB-4F42-9CAD-7F172E2CD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455620-C03B-4920-A6B9-2BD948905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C7A84-57D6-4E5B-9D65-A348D80C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0D16E-A449-4FCB-AD70-296B28FC5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65030-FB89-42CA-BAA3-E4A9E3981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26F7D-40FB-4DC8-8BCD-969F14171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15C889-5928-46A0-84F0-485ACE476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7333B-E1BB-4F7F-AA0A-99C0A7BB5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D1EC"/>
            </a:gs>
            <a:gs pos="100000">
              <a:srgbClr val="DDE9F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Main Page_1_HS_swoosh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294188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45D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45D"/>
                </a:solidFill>
              </a:defRPr>
            </a:lvl1pPr>
          </a:lstStyle>
          <a:p>
            <a:fld id="{5BDEC2F7-8767-4231-95EF-48A6396FD6F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3" descr="SchMed_AltLogo_Centered_CMYK.ai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5715000"/>
            <a:ext cx="2038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245D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45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245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45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245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245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245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245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245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24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/>
          </p:cNvSpPr>
          <p:nvPr/>
        </p:nvSpPr>
        <p:spPr bwMode="auto">
          <a:xfrm>
            <a:off x="0" y="3810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900" b="1" dirty="0">
                <a:solidFill>
                  <a:srgbClr val="00245D"/>
                </a:solidFill>
                <a:latin typeface="Times New Roman" pitchFamily="18" charset="0"/>
              </a:rPr>
              <a:t/>
            </a:r>
            <a:br>
              <a:rPr lang="en-US" sz="1900" b="1" dirty="0">
                <a:solidFill>
                  <a:srgbClr val="00245D"/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rgbClr val="00245D"/>
                </a:solidFill>
                <a:latin typeface="+mn-lt"/>
              </a:rPr>
              <a:t>The aging physician population: Neuropsychological </a:t>
            </a:r>
            <a:r>
              <a:rPr lang="en-US" sz="3600" b="1" dirty="0" smtClean="0">
                <a:solidFill>
                  <a:srgbClr val="00245D"/>
                </a:solidFill>
                <a:latin typeface="+mn-lt"/>
              </a:rPr>
              <a:t>perspectives</a:t>
            </a:r>
          </a:p>
          <a:p>
            <a:pPr algn="ctr"/>
            <a:r>
              <a:rPr lang="en-US" sz="2000" b="1" dirty="0" smtClean="0">
                <a:solidFill>
                  <a:srgbClr val="00245D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00245D"/>
                </a:solidFill>
                <a:latin typeface="Times New Roman" pitchFamily="18" charset="0"/>
              </a:rPr>
              <a:t/>
            </a:r>
            <a:br>
              <a:rPr lang="en-US" sz="1000" dirty="0">
                <a:solidFill>
                  <a:srgbClr val="00245D"/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rgbClr val="00245D"/>
                </a:solidFill>
                <a:latin typeface="+mn-lt"/>
              </a:rPr>
              <a:t>William Perry, Ph.D.</a:t>
            </a:r>
          </a:p>
          <a:p>
            <a:pPr algn="ctr"/>
            <a:r>
              <a:rPr lang="en-US" sz="2000" dirty="0" smtClean="0">
                <a:solidFill>
                  <a:srgbClr val="00245D"/>
                </a:solidFill>
                <a:latin typeface="+mn-lt"/>
              </a:rPr>
              <a:t>Professor of Psychiatry </a:t>
            </a:r>
          </a:p>
          <a:p>
            <a:pPr algn="ctr"/>
            <a:r>
              <a:rPr lang="en-US" sz="2000" dirty="0" smtClean="0">
                <a:solidFill>
                  <a:srgbClr val="00245D"/>
                </a:solidFill>
                <a:latin typeface="+mn-lt"/>
              </a:rPr>
              <a:t>University of California, San Diego  </a:t>
            </a:r>
            <a:endParaRPr lang="en-US" sz="2000" dirty="0">
              <a:solidFill>
                <a:srgbClr val="00245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assess cognitive 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Turnbull PREP Program in Canada assessed “impaired” physicians before and after remediation and found </a:t>
            </a:r>
            <a:r>
              <a:rPr lang="en-US" dirty="0"/>
              <a:t>that failure to remediate was </a:t>
            </a:r>
            <a:r>
              <a:rPr lang="en-US" dirty="0" smtClean="0"/>
              <a:t>associated </a:t>
            </a:r>
            <a:r>
              <a:rPr lang="en-US" dirty="0"/>
              <a:t>with cognitive </a:t>
            </a:r>
            <a:r>
              <a:rPr lang="en-US" dirty="0" smtClean="0"/>
              <a:t>problems.</a:t>
            </a:r>
          </a:p>
          <a:p>
            <a:r>
              <a:rPr lang="en-US" dirty="0" smtClean="0"/>
              <a:t>Turnbull </a:t>
            </a:r>
            <a:r>
              <a:rPr lang="en-US" dirty="0"/>
              <a:t>study demonstrates that neuropsychological testing can identify physicians who are </a:t>
            </a:r>
            <a:r>
              <a:rPr lang="en-US" dirty="0" smtClean="0"/>
              <a:t>less likely to </a:t>
            </a:r>
            <a:r>
              <a:rPr lang="en-US" dirty="0"/>
              <a:t>improve </a:t>
            </a:r>
            <a:r>
              <a:rPr lang="en-US" dirty="0" smtClean="0"/>
              <a:t>with remediation.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Percentage of </a:t>
            </a:r>
            <a:r>
              <a:rPr lang="en-US" sz="3600" dirty="0" smtClean="0">
                <a:latin typeface="+mn-lt"/>
              </a:rPr>
              <a:t>PACE physicians </a:t>
            </a:r>
            <a:r>
              <a:rPr lang="en-US" sz="3600" dirty="0">
                <a:latin typeface="+mn-lt"/>
              </a:rPr>
              <a:t>that scored 1 SD below the mean </a:t>
            </a:r>
            <a:r>
              <a:rPr lang="en-US" sz="1400" dirty="0">
                <a:solidFill>
                  <a:schemeClr val="hlink"/>
                </a:solidFill>
                <a:latin typeface="+mn-lt"/>
              </a:rPr>
              <a:t>(Perry &amp; Crean, 2005)</a:t>
            </a:r>
          </a:p>
        </p:txBody>
      </p:sp>
      <p:graphicFrame>
        <p:nvGraphicFramePr>
          <p:cNvPr id="191523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2813652"/>
              </p:ext>
            </p:extLst>
          </p:nvPr>
        </p:nvGraphicFramePr>
        <p:xfrm>
          <a:off x="457200" y="1600200"/>
          <a:ext cx="7543800" cy="4145280"/>
        </p:xfrm>
        <a:graphic>
          <a:graphicData uri="http://schemas.openxmlformats.org/drawingml/2006/table">
            <a:tbl>
              <a:tblPr/>
              <a:tblGrid>
                <a:gridCol w="5757333"/>
                <a:gridCol w="1786467"/>
              </a:tblGrid>
              <a:tr h="50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% 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WAIS –R  Picture Arrangement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CVLT list learning trials 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Category Test errors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Trail Making Test-Part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Numerical Attention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Symbol-digit modality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Complex figure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0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Does age effect competence? 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085181"/>
            <a:ext cx="2743200" cy="3556000"/>
          </a:xfrm>
        </p:spPr>
      </p:pic>
    </p:spTree>
    <p:extLst>
      <p:ext uri="{BB962C8B-B14F-4D97-AF65-F5344CB8AC3E}">
        <p14:creationId xmlns:p14="http://schemas.microsoft.com/office/powerpoint/2010/main" xmlns="" val="25345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b="1" dirty="0" smtClean="0">
                <a:latin typeface="+mn-lt"/>
              </a:rPr>
              <a:t>The Aging Brain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CA" b="1" u="sng" dirty="0" smtClean="0"/>
              <a:t>Facts of aging:</a:t>
            </a:r>
          </a:p>
          <a:p>
            <a:pPr eaLnBrk="1" hangingPunct="1"/>
            <a:r>
              <a:rPr lang="en-CA" dirty="0" smtClean="0"/>
              <a:t>Cardiovascular changes </a:t>
            </a:r>
            <a:r>
              <a:rPr lang="en-CA" sz="2400" dirty="0" smtClean="0"/>
              <a:t>(hypertension) </a:t>
            </a:r>
          </a:p>
          <a:p>
            <a:pPr eaLnBrk="1" hangingPunct="1"/>
            <a:r>
              <a:rPr lang="en-CA" dirty="0" smtClean="0"/>
              <a:t>Renal changes </a:t>
            </a:r>
            <a:r>
              <a:rPr lang="en-CA" sz="2400" dirty="0" smtClean="0"/>
              <a:t>(strong relationship BMI, diabetes and Memory) </a:t>
            </a:r>
          </a:p>
          <a:p>
            <a:pPr eaLnBrk="1" hangingPunct="1"/>
            <a:r>
              <a:rPr lang="en-CA" dirty="0" smtClean="0"/>
              <a:t>Pulmonary changes </a:t>
            </a:r>
          </a:p>
          <a:p>
            <a:pPr eaLnBrk="1" hangingPunct="1"/>
            <a:r>
              <a:rPr lang="en-CA" dirty="0" smtClean="0"/>
              <a:t>Urogenital changes </a:t>
            </a:r>
          </a:p>
          <a:p>
            <a:pPr eaLnBrk="1" hangingPunct="1"/>
            <a:r>
              <a:rPr lang="en-CA" dirty="0" smtClean="0"/>
              <a:t>Decreased </a:t>
            </a:r>
            <a:r>
              <a:rPr lang="en-CA" dirty="0"/>
              <a:t>visual </a:t>
            </a:r>
            <a:r>
              <a:rPr lang="en-CA" dirty="0" smtClean="0"/>
              <a:t>acuity</a:t>
            </a:r>
          </a:p>
          <a:p>
            <a:pPr eaLnBrk="1" hangingPunct="1"/>
            <a:r>
              <a:rPr lang="en-US" dirty="0"/>
              <a:t>Decreased physical strength and stamina</a:t>
            </a:r>
          </a:p>
          <a:p>
            <a:pPr eaLnBrk="1" hangingPunct="1"/>
            <a:r>
              <a:rPr lang="en-US" dirty="0" smtClean="0"/>
              <a:t>Often </a:t>
            </a:r>
            <a:r>
              <a:rPr lang="en-US" dirty="0"/>
              <a:t>decreased </a:t>
            </a:r>
            <a:r>
              <a:rPr lang="en-US" dirty="0" smtClean="0"/>
              <a:t>hearing</a:t>
            </a:r>
          </a:p>
        </p:txBody>
      </p:sp>
    </p:spTree>
    <p:extLst>
      <p:ext uri="{BB962C8B-B14F-4D97-AF65-F5344CB8AC3E}">
        <p14:creationId xmlns:p14="http://schemas.microsoft.com/office/powerpoint/2010/main" xmlns="" val="33649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b="1" dirty="0" smtClean="0">
                <a:latin typeface="+mn-lt"/>
              </a:rPr>
              <a:t>The Aging Brain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CA" b="1" u="sng" dirty="0" smtClean="0"/>
              <a:t>Facts of aging on cognition:</a:t>
            </a:r>
          </a:p>
          <a:p>
            <a:pPr eaLnBrk="1" hangingPunct="1"/>
            <a:r>
              <a:rPr lang="en-CA" dirty="0" smtClean="0"/>
              <a:t>Decreased reaction time</a:t>
            </a:r>
          </a:p>
          <a:p>
            <a:pPr eaLnBrk="1" hangingPunct="1"/>
            <a:r>
              <a:rPr lang="en-US" dirty="0" smtClean="0"/>
              <a:t>Decreased </a:t>
            </a:r>
            <a:r>
              <a:rPr lang="en-US" dirty="0"/>
              <a:t>fine motor skills/ </a:t>
            </a:r>
            <a:r>
              <a:rPr lang="en-US" dirty="0" smtClean="0"/>
              <a:t>dexterity</a:t>
            </a:r>
            <a:endParaRPr lang="en-US" dirty="0"/>
          </a:p>
          <a:p>
            <a:pPr eaLnBrk="1" hangingPunct="1"/>
            <a:r>
              <a:rPr lang="en-US" dirty="0" smtClean="0"/>
              <a:t>Difficulty </a:t>
            </a:r>
            <a:r>
              <a:rPr lang="en-US" dirty="0"/>
              <a:t>learning new concepts and </a:t>
            </a:r>
            <a:r>
              <a:rPr lang="en-US" dirty="0" smtClean="0"/>
              <a:t>skills</a:t>
            </a:r>
          </a:p>
          <a:p>
            <a:pPr eaLnBrk="1" hangingPunct="1"/>
            <a:r>
              <a:rPr lang="en-US" dirty="0" smtClean="0"/>
              <a:t>Decreased comprehension of complex information</a:t>
            </a:r>
          </a:p>
          <a:p>
            <a:pPr eaLnBrk="1" hangingPunct="1"/>
            <a:r>
              <a:rPr lang="en-US" dirty="0" smtClean="0"/>
              <a:t>Decreased analytic processing</a:t>
            </a:r>
          </a:p>
          <a:p>
            <a:pPr eaLnBrk="1" hangingPunct="1"/>
            <a:r>
              <a:rPr lang="en-US" dirty="0" smtClean="0"/>
              <a:t>Decrease attention to novel details</a:t>
            </a:r>
            <a:endParaRPr lang="en-US" dirty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8185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cognition-performance link in older physicians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981200"/>
            <a:ext cx="3429000" cy="3101181"/>
          </a:xfrm>
        </p:spPr>
      </p:pic>
    </p:spTree>
    <p:extLst>
      <p:ext uri="{BB962C8B-B14F-4D97-AF65-F5344CB8AC3E}">
        <p14:creationId xmlns:p14="http://schemas.microsoft.com/office/powerpoint/2010/main" xmlns="" val="14483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Crystalized vs. Fluid Knowledge 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Crystalized  knowledge involves </a:t>
            </a:r>
            <a:r>
              <a:rPr lang="en-US" dirty="0"/>
              <a:t>accumulated knowledge and expertise and </a:t>
            </a:r>
            <a:r>
              <a:rPr lang="en-US" dirty="0" smtClean="0"/>
              <a:t>relies on </a:t>
            </a:r>
            <a:r>
              <a:rPr lang="en-US" dirty="0"/>
              <a:t>long term memory…habitual </a:t>
            </a:r>
            <a:r>
              <a:rPr lang="en-US" dirty="0" smtClean="0"/>
              <a:t>procedures.</a:t>
            </a:r>
          </a:p>
          <a:p>
            <a:endParaRPr lang="en-US" dirty="0" smtClean="0"/>
          </a:p>
          <a:p>
            <a:r>
              <a:rPr lang="en-US" dirty="0" smtClean="0"/>
              <a:t>Fluid knowledge involves novel problem </a:t>
            </a:r>
            <a:r>
              <a:rPr lang="en-US" dirty="0"/>
              <a:t>solving, spatial manipulation, mental speed, </a:t>
            </a:r>
            <a:r>
              <a:rPr lang="en-US" dirty="0" smtClean="0"/>
              <a:t>and identifying </a:t>
            </a:r>
            <a:r>
              <a:rPr lang="en-US" dirty="0"/>
              <a:t>complex relations among stimulus </a:t>
            </a:r>
            <a:r>
              <a:rPr lang="en-US" dirty="0" smtClean="0"/>
              <a:t>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3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Crystalized Abilities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Crystalized abilities increase </a:t>
            </a:r>
            <a:r>
              <a:rPr lang="en-US" dirty="0"/>
              <a:t>during the lifespan through education, </a:t>
            </a:r>
            <a:r>
              <a:rPr lang="en-US" dirty="0" smtClean="0"/>
              <a:t>occupational and </a:t>
            </a:r>
            <a:r>
              <a:rPr lang="en-US" dirty="0"/>
              <a:t>cultural experience and exposure to culture and</a:t>
            </a:r>
          </a:p>
          <a:p>
            <a:pPr marL="0" indent="0">
              <a:buNone/>
            </a:pPr>
            <a:r>
              <a:rPr lang="en-US" dirty="0"/>
              <a:t>intellectual pursuits.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Crystalized abilities </a:t>
            </a:r>
            <a:r>
              <a:rPr lang="en-US" dirty="0"/>
              <a:t>are less affected by aging </a:t>
            </a:r>
            <a:r>
              <a:rPr lang="en-US" dirty="0" smtClean="0"/>
              <a:t>and disease </a:t>
            </a:r>
            <a:r>
              <a:rPr lang="en-US" dirty="0"/>
              <a:t>and often remain intact in the early stages </a:t>
            </a:r>
            <a:r>
              <a:rPr lang="en-US" dirty="0" smtClean="0"/>
              <a:t>of dementia </a:t>
            </a:r>
            <a:r>
              <a:rPr lang="en-US" dirty="0"/>
              <a:t>or after brain injury.</a:t>
            </a:r>
          </a:p>
        </p:txBody>
      </p:sp>
    </p:spTree>
    <p:extLst>
      <p:ext uri="{BB962C8B-B14F-4D97-AF65-F5344CB8AC3E}">
        <p14:creationId xmlns:p14="http://schemas.microsoft.com/office/powerpoint/2010/main" xmlns="" val="8449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Fluid Abilities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developmental trajectory of </a:t>
            </a:r>
            <a:r>
              <a:rPr lang="en-US" dirty="0" smtClean="0"/>
              <a:t>fluid abilities follow </a:t>
            </a:r>
            <a:r>
              <a:rPr lang="en-US" dirty="0"/>
              <a:t>neurological </a:t>
            </a:r>
            <a:r>
              <a:rPr lang="en-US" dirty="0" smtClean="0"/>
              <a:t>maturation, peaking </a:t>
            </a:r>
            <a:r>
              <a:rPr lang="en-US" dirty="0"/>
              <a:t>in the mid 20s and </a:t>
            </a:r>
            <a:r>
              <a:rPr lang="en-US" dirty="0" smtClean="0"/>
              <a:t>declining gradually until </a:t>
            </a:r>
            <a:r>
              <a:rPr lang="en-US" dirty="0"/>
              <a:t>the 60s when a </a:t>
            </a:r>
            <a:r>
              <a:rPr lang="en-US" dirty="0" smtClean="0"/>
              <a:t>more steep decline </a:t>
            </a:r>
            <a:r>
              <a:rPr lang="en-US" dirty="0"/>
              <a:t>takes place.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Fluid abilities </a:t>
            </a:r>
            <a:r>
              <a:rPr lang="en-US" dirty="0"/>
              <a:t>are affected by neurological insult, genetics </a:t>
            </a:r>
            <a:r>
              <a:rPr lang="en-US" dirty="0" smtClean="0"/>
              <a:t>and biological </a:t>
            </a:r>
            <a:r>
              <a:rPr lang="en-US" dirty="0"/>
              <a:t>aging processes.</a:t>
            </a:r>
          </a:p>
        </p:txBody>
      </p:sp>
    </p:spTree>
    <p:extLst>
      <p:ext uri="{BB962C8B-B14F-4D97-AF65-F5344CB8AC3E}">
        <p14:creationId xmlns:p14="http://schemas.microsoft.com/office/powerpoint/2010/main" xmlns="" val="4674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>
                <a:latin typeface="+mn-lt"/>
              </a:rPr>
              <a:t>The Aging Physician and Changes in Cognitive Processing and Their Impact on Medical Practice</a:t>
            </a:r>
            <a:br>
              <a:rPr lang="en-US" sz="28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Eva &amp; Barnes (2002) </a:t>
            </a:r>
            <a:r>
              <a:rPr lang="en-US" sz="1400" dirty="0" err="1" smtClean="0">
                <a:latin typeface="+mn-lt"/>
              </a:rPr>
              <a:t>Acad</a:t>
            </a:r>
            <a:r>
              <a:rPr lang="en-US" sz="1400" dirty="0" smtClean="0">
                <a:latin typeface="+mn-lt"/>
              </a:rPr>
              <a:t> Med,77:S1-S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</a:t>
            </a:r>
            <a:r>
              <a:rPr lang="en-US" dirty="0"/>
              <a:t>processing </a:t>
            </a:r>
            <a:r>
              <a:rPr lang="en-US" dirty="0" smtClean="0"/>
              <a:t>tend </a:t>
            </a:r>
            <a:r>
              <a:rPr lang="en-US" dirty="0"/>
              <a:t>to decline with age whereas nonanalytic processing remains </a:t>
            </a:r>
            <a:r>
              <a:rPr lang="en-US" dirty="0" smtClean="0"/>
              <a:t>stable.</a:t>
            </a:r>
          </a:p>
          <a:p>
            <a:r>
              <a:rPr lang="en-US" dirty="0" smtClean="0"/>
              <a:t>Older physicians tend to do less well when dealing with novel, conflicting, and complex patient situations.</a:t>
            </a:r>
          </a:p>
          <a:p>
            <a:r>
              <a:rPr lang="en-US" dirty="0" smtClean="0"/>
              <a:t>The </a:t>
            </a:r>
            <a:r>
              <a:rPr lang="en-US" dirty="0"/>
              <a:t>more individuals rely on their prior experience, the less of a tendency there will be to critically </a:t>
            </a:r>
            <a:r>
              <a:rPr lang="en-US" dirty="0" smtClean="0"/>
              <a:t>assess </a:t>
            </a:r>
            <a:r>
              <a:rPr lang="en-US" dirty="0"/>
              <a:t>novel conflicting information.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580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</a:rPr>
              <a:t>Conventional wisdom about physician expertise generally holds that the longer a physician has been in practice, the better honed his or her clinical skills become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52055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role of neuropsychology in assessing the aging physician </a:t>
            </a:r>
            <a:endParaRPr lang="en-US" dirty="0">
              <a:latin typeface="+mn-lt"/>
            </a:endParaRPr>
          </a:p>
        </p:txBody>
      </p:sp>
      <p:pic>
        <p:nvPicPr>
          <p:cNvPr id="6" name="Picture 7" descr="untitled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62200" y="1981200"/>
            <a:ext cx="2964180" cy="32461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87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Goals of a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Neuropsychological (diagnostic) </a:t>
            </a:r>
            <a:r>
              <a:rPr lang="en-US" sz="3600" dirty="0" smtClean="0">
                <a:latin typeface="+mn-lt"/>
              </a:rPr>
              <a:t>/Fitness for Duty Evaluation 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To screen for covert disease and diagnose a neuropsychological/neurological condition (Dementia, Mild Cognitive Impairment, Significant </a:t>
            </a:r>
            <a:r>
              <a:rPr lang="en-US" dirty="0" err="1" smtClean="0"/>
              <a:t>Attentional</a:t>
            </a:r>
            <a:r>
              <a:rPr lang="en-US" dirty="0" smtClean="0"/>
              <a:t> Disorder).</a:t>
            </a:r>
          </a:p>
          <a:p>
            <a:r>
              <a:rPr lang="en-US" dirty="0" smtClean="0"/>
              <a:t> To determine if a primary health condition (cardiovascular /pulmonary/ hepatic and renal changes) is impacting his/her cognitive functioning.</a:t>
            </a:r>
          </a:p>
          <a:p>
            <a:r>
              <a:rPr lang="en-US" dirty="0" smtClean="0"/>
              <a:t>To address disease issues we rely on age-related comparisons.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039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Goals of a Neuropsychological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/Fitness for Duty </a:t>
            </a:r>
            <a:r>
              <a:rPr lang="en-US" sz="3600" dirty="0">
                <a:latin typeface="+mn-lt"/>
              </a:rPr>
              <a:t>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assess the physical</a:t>
            </a:r>
            <a:r>
              <a:rPr lang="en-US" dirty="0"/>
              <a:t>, </a:t>
            </a:r>
            <a:r>
              <a:rPr lang="en-US" dirty="0" smtClean="0"/>
              <a:t>cognitive and emotional </a:t>
            </a:r>
            <a:r>
              <a:rPr lang="en-US" dirty="0"/>
              <a:t>capacity to </a:t>
            </a:r>
            <a:r>
              <a:rPr lang="en-US" dirty="0" smtClean="0"/>
              <a:t>independently perform essential functions competently </a:t>
            </a:r>
            <a:r>
              <a:rPr lang="en-US" dirty="0"/>
              <a:t>and in </a:t>
            </a:r>
            <a:r>
              <a:rPr lang="en-US" dirty="0" smtClean="0"/>
              <a:t>a manner </a:t>
            </a:r>
            <a:r>
              <a:rPr lang="en-US" dirty="0"/>
              <a:t>that does not </a:t>
            </a:r>
            <a:r>
              <a:rPr lang="en-US" dirty="0" smtClean="0"/>
              <a:t>threaten the safety and health of patients. </a:t>
            </a:r>
          </a:p>
          <a:p>
            <a:r>
              <a:rPr lang="en-US" dirty="0" smtClean="0"/>
              <a:t>Link cognitive abilities to function.</a:t>
            </a:r>
          </a:p>
          <a:p>
            <a:r>
              <a:rPr lang="en-US" dirty="0" smtClean="0"/>
              <a:t>To address functionality we rely less on age and more on minimum standard of acceptable functioning.</a:t>
            </a:r>
          </a:p>
          <a:p>
            <a:r>
              <a:rPr lang="en-US" dirty="0" smtClean="0"/>
              <a:t>Self and other report is often not useful.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0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3200" b="1" u="sng" dirty="0" smtClean="0"/>
              <a:t>Fitness for </a:t>
            </a:r>
            <a:r>
              <a:rPr lang="en-US" sz="3200" b="1" u="sng" dirty="0"/>
              <a:t>Duty </a:t>
            </a:r>
            <a:r>
              <a:rPr lang="en-US" sz="3200" b="1" u="sng" dirty="0" smtClean="0"/>
              <a:t>Evaluation</a:t>
            </a:r>
            <a:r>
              <a:rPr lang="en-US" sz="3200" b="1" dirty="0" smtClean="0"/>
              <a:t>: The Federation of State Medical Boards Committee on Evaluation of Quality of Care and Maintenance of Competence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Identify </a:t>
            </a:r>
            <a:r>
              <a:rPr lang="en-US" dirty="0" err="1" smtClean="0"/>
              <a:t>dyscompetence</a:t>
            </a:r>
            <a:r>
              <a:rPr lang="en-US" dirty="0" smtClean="0"/>
              <a:t> as a “failure to maintain acceptable standards in one or more areas of professional practice.”</a:t>
            </a:r>
          </a:p>
          <a:p>
            <a:r>
              <a:rPr lang="en-US" dirty="0" smtClean="0"/>
              <a:t>Performance demands differ depending upon whether the physician engages in surgery (skill-based) or primary care (knowledge-based).</a:t>
            </a:r>
          </a:p>
          <a:p>
            <a:r>
              <a:rPr lang="en-US" dirty="0"/>
              <a:t>Specialty Board exams test knowledge not performance.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Things to consider: Accurate </a:t>
            </a:r>
            <a:r>
              <a:rPr lang="en-US" sz="2800" b="1" dirty="0">
                <a:latin typeface="+mn-lt"/>
              </a:rPr>
              <a:t>assessment of older physicians’ competence may be hampered by several </a:t>
            </a:r>
            <a:r>
              <a:rPr lang="en-US" sz="2800" b="1" dirty="0" smtClean="0">
                <a:latin typeface="+mn-lt"/>
              </a:rPr>
              <a:t>factors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6103246"/>
              </p:ext>
            </p:extLst>
          </p:nvPr>
        </p:nvGraphicFramePr>
        <p:xfrm>
          <a:off x="457200" y="1295400"/>
          <a:ext cx="8001000" cy="548466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974455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Older </a:t>
                      </a:r>
                      <a:r>
                        <a:rPr lang="en-US" sz="2400" dirty="0"/>
                        <a:t>physicians may have a lower case load and therefore less opportunity for peer review.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8207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Younger </a:t>
                      </a:r>
                      <a:r>
                        <a:rPr lang="en-US" sz="2400" dirty="0"/>
                        <a:t>physicians may feel uncomfortable voicing concerns about older colleagues out of respect, or because the older physician may have been their mentor.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29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Detecting </a:t>
                      </a:r>
                      <a:r>
                        <a:rPr lang="en-US" sz="2400" dirty="0"/>
                        <a:t>subtle cognitive impairment of an older physician is often </a:t>
                      </a:r>
                      <a:r>
                        <a:rPr lang="en-US" sz="2400" dirty="0" smtClean="0"/>
                        <a:t>difficult given their above-average premorbid</a:t>
                      </a:r>
                      <a:r>
                        <a:rPr lang="en-US" sz="2400" baseline="0" dirty="0" smtClean="0"/>
                        <a:t> functioning. Furthermore cut-offs used to determine dementia are too low resulting in        increased false-negatives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646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2400" dirty="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1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Things to consider: Accurate </a:t>
            </a:r>
            <a:r>
              <a:rPr lang="en-US" sz="2800" b="1" dirty="0">
                <a:latin typeface="+mn-lt"/>
              </a:rPr>
              <a:t>assessment of older physicians’ competence may be hampered by several </a:t>
            </a:r>
            <a:r>
              <a:rPr lang="en-US" sz="2800" b="1" dirty="0" smtClean="0">
                <a:latin typeface="+mn-lt"/>
              </a:rPr>
              <a:t>factors (cont</a:t>
            </a:r>
            <a:r>
              <a:rPr lang="en-US" sz="2800" b="1" dirty="0" smtClean="0">
                <a:latin typeface="+mn-lt"/>
              </a:rPr>
              <a:t>)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Physicians in solo practice or in rural communities may escape scrutiny by peers.</a:t>
            </a:r>
          </a:p>
          <a:p>
            <a:endParaRPr lang="en-US" dirty="0" smtClean="0"/>
          </a:p>
          <a:p>
            <a:r>
              <a:rPr lang="en-US" dirty="0" smtClean="0"/>
              <a:t>Hospitals may be more lenient because of difficulty replacing physician staff .</a:t>
            </a:r>
          </a:p>
          <a:p>
            <a:endParaRPr lang="en-US" dirty="0" smtClean="0"/>
          </a:p>
          <a:p>
            <a:r>
              <a:rPr lang="en-US" dirty="0" smtClean="0"/>
              <a:t>Hospitals may be reluctant to attend to warning signs because of revenue the physician generates.</a:t>
            </a:r>
          </a:p>
        </p:txBody>
      </p:sp>
    </p:spTree>
    <p:extLst>
      <p:ext uri="{BB962C8B-B14F-4D97-AF65-F5344CB8AC3E}">
        <p14:creationId xmlns:p14="http://schemas.microsoft.com/office/powerpoint/2010/main" xmlns="" val="4034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Neuropsychological </a:t>
            </a:r>
            <a:r>
              <a:rPr lang="en-US" smtClean="0"/>
              <a:t>Assessment Battery to use.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Computerized Batteries (heavily weighted on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attention and reaction time)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Microcog</a:t>
            </a:r>
            <a:r>
              <a:rPr lang="en-US" dirty="0" smtClean="0"/>
              <a:t>,  </a:t>
            </a:r>
            <a:r>
              <a:rPr lang="en-US" dirty="0" err="1" smtClean="0"/>
              <a:t>Cogscreen</a:t>
            </a:r>
            <a:r>
              <a:rPr lang="en-US" dirty="0" smtClean="0"/>
              <a:t>, CANTAB  </a:t>
            </a:r>
          </a:p>
          <a:p>
            <a:pPr marL="457200" lvl="1" indent="0">
              <a:buNone/>
            </a:pPr>
            <a:r>
              <a:rPr lang="en-US" sz="2800" dirty="0" smtClean="0"/>
              <a:t>Comprehensive </a:t>
            </a:r>
            <a:r>
              <a:rPr lang="en-US" sz="2800" dirty="0"/>
              <a:t>assessment of </a:t>
            </a:r>
            <a:r>
              <a:rPr lang="en-US" sz="2800" dirty="0" smtClean="0"/>
              <a:t>cognition (paper and pencil and computerized tests) </a:t>
            </a:r>
          </a:p>
          <a:p>
            <a:pPr marL="457200" lvl="1" indent="0">
              <a:buNone/>
            </a:pPr>
            <a:r>
              <a:rPr lang="en-US" dirty="0" smtClean="0"/>
              <a:t>	Physician </a:t>
            </a:r>
            <a:r>
              <a:rPr lang="en-US" dirty="0"/>
              <a:t>Review Program (</a:t>
            </a:r>
            <a:r>
              <a:rPr lang="en-US" dirty="0" smtClean="0"/>
              <a:t>PREP) 	assessment: WAIS, WMS, CVLT, Trail Making 	Test, 	WCST, Verbal Fluency tests, </a:t>
            </a:r>
            <a:r>
              <a:rPr lang="en-US" dirty="0" err="1" smtClean="0"/>
              <a:t>Stroop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PASAT, Rey-O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6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/>
              <a:t>Neuropsychological Domains and its Relationship to Medical Practice 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114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 Neuropsychological   	Function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611563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Premorbid intelligence and reading skills  </a:t>
            </a:r>
          </a:p>
          <a:p>
            <a:endParaRPr lang="en-US" dirty="0" smtClean="0"/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914399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smtClean="0"/>
              <a:t>   Medical Practice 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886200"/>
          </a:xfrm>
        </p:spPr>
        <p:txBody>
          <a:bodyPr/>
          <a:lstStyle/>
          <a:p>
            <a:r>
              <a:rPr lang="en-US" dirty="0" smtClean="0"/>
              <a:t>Indication of a decline in function over time. </a:t>
            </a:r>
          </a:p>
          <a:p>
            <a:r>
              <a:rPr lang="en-US" dirty="0" smtClean="0"/>
              <a:t>The ability to profit from continuing education.  </a:t>
            </a:r>
          </a:p>
          <a:p>
            <a:r>
              <a:rPr lang="en-US" dirty="0" smtClean="0"/>
              <a:t>The ability to understand and communicate in English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613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/>
              <a:t>Neuropsychological Domains and its Relationship to Medical Practice 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106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 Neuropsychological   	Function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611563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Attention </a:t>
            </a:r>
          </a:p>
          <a:p>
            <a:endParaRPr lang="en-US" dirty="0" smtClean="0"/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85799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smtClean="0"/>
              <a:t>   Medical Practice 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343401" y="2286000"/>
            <a:ext cx="4343400" cy="4038600"/>
          </a:xfrm>
        </p:spPr>
        <p:txBody>
          <a:bodyPr/>
          <a:lstStyle/>
          <a:p>
            <a:r>
              <a:rPr lang="en-US" dirty="0" smtClean="0"/>
              <a:t>The ability to attend and determine what is critical and salient.</a:t>
            </a:r>
          </a:p>
          <a:p>
            <a:r>
              <a:rPr lang="en-US" dirty="0" smtClean="0"/>
              <a:t>To sustain auditory and visual attention over a sustained period of time. </a:t>
            </a:r>
          </a:p>
          <a:p>
            <a:r>
              <a:rPr lang="en-US" dirty="0" smtClean="0"/>
              <a:t>The ability to inhibit impulsive and incorrect responses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27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Neuropsychological Domains and its Relationship to Medical Practice 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4040188" cy="76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Neuropsychological Function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429000" cy="36115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800" dirty="0" smtClean="0"/>
          </a:p>
          <a:p>
            <a:pPr marL="0" indent="0" algn="ctr">
              <a:buNone/>
              <a:defRPr/>
            </a:pPr>
            <a:endParaRPr lang="en-US" sz="2800" dirty="0" smtClean="0"/>
          </a:p>
          <a:p>
            <a:pPr marL="0" indent="0" algn="ctr">
              <a:buNone/>
              <a:defRPr/>
            </a:pPr>
            <a:r>
              <a:rPr lang="en-US" sz="2800" dirty="0" smtClean="0"/>
              <a:t>Learning and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/>
              <a:t> Memory </a:t>
            </a:r>
            <a:endParaRPr lang="en-US" sz="2800" dirty="0"/>
          </a:p>
        </p:txBody>
      </p:sp>
      <p:sp>
        <p:nvSpPr>
          <p:cNvPr id="1638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1"/>
            <a:ext cx="4041775" cy="6096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smtClean="0"/>
              <a:t>Medical Practice </a:t>
            </a:r>
          </a:p>
        </p:txBody>
      </p:sp>
      <p:sp>
        <p:nvSpPr>
          <p:cNvPr id="16390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438400"/>
            <a:ext cx="4267200" cy="3886200"/>
          </a:xfrm>
        </p:spPr>
        <p:txBody>
          <a:bodyPr/>
          <a:lstStyle/>
          <a:p>
            <a:r>
              <a:rPr lang="en-US" dirty="0" smtClean="0"/>
              <a:t>The ability to learn and integrate new information as well as draw from past experience. </a:t>
            </a:r>
          </a:p>
          <a:p>
            <a:r>
              <a:rPr lang="en-US" dirty="0" smtClean="0"/>
              <a:t>The ability to recognize and recall information efficiently and quickly, without irrelevant information impeding.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63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aging physician </a:t>
            </a:r>
            <a:r>
              <a:rPr lang="en-US" dirty="0" smtClean="0">
                <a:latin typeface="+mn-lt"/>
              </a:rPr>
              <a:t>population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Hobus</a:t>
            </a:r>
            <a:r>
              <a:rPr lang="en-US" sz="2800" dirty="0" smtClean="0"/>
              <a:t> et al. (1987) presented physicians with short case histories consisting of a patient's picture, previous disease history, and presenting complaint. </a:t>
            </a:r>
          </a:p>
          <a:p>
            <a:r>
              <a:rPr lang="en-US" dirty="0" smtClean="0"/>
              <a:t>A </a:t>
            </a:r>
            <a:r>
              <a:rPr lang="en-US" dirty="0"/>
              <a:t>strong positive correlation </a:t>
            </a:r>
            <a:r>
              <a:rPr lang="en-US" dirty="0" smtClean="0"/>
              <a:t>between </a:t>
            </a:r>
            <a:r>
              <a:rPr lang="en-US" dirty="0"/>
              <a:t>experience and diagnostic accuracy (r = .68</a:t>
            </a:r>
            <a:r>
              <a:rPr lang="en-US" dirty="0" smtClean="0"/>
              <a:t>).</a:t>
            </a:r>
          </a:p>
          <a:p>
            <a:r>
              <a:rPr lang="en-US" dirty="0"/>
              <a:t>Their initial hypotheses however was correct only 38% of the time and they used contextual information drawing from </a:t>
            </a:r>
            <a:r>
              <a:rPr lang="en-US" dirty="0" smtClean="0"/>
              <a:t>experience.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613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Neuropsychological Domains and its Relationship to Medical Practice 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4040188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Neuropsychological Function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429000" cy="36115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800" dirty="0" smtClean="0"/>
          </a:p>
          <a:p>
            <a:pPr marL="0" indent="0" algn="ctr">
              <a:buNone/>
              <a:defRPr/>
            </a:pPr>
            <a:r>
              <a:rPr lang="en-US" sz="2800" dirty="0" smtClean="0"/>
              <a:t>Perceptual-motor</a:t>
            </a:r>
            <a:endParaRPr lang="en-US" sz="2800" dirty="0"/>
          </a:p>
          <a:p>
            <a:pPr marL="0" indent="0" algn="ctr">
              <a:buNone/>
              <a:defRPr/>
            </a:pPr>
            <a:r>
              <a:rPr lang="en-US" sz="2800" dirty="0"/>
              <a:t>skills</a:t>
            </a:r>
          </a:p>
        </p:txBody>
      </p:sp>
      <p:sp>
        <p:nvSpPr>
          <p:cNvPr id="1638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676401"/>
            <a:ext cx="4041775" cy="228600"/>
          </a:xfrm>
        </p:spPr>
        <p:txBody>
          <a:bodyPr/>
          <a:lstStyle/>
          <a:p>
            <a:endParaRPr lang="en-US" sz="2000" smtClean="0"/>
          </a:p>
          <a:p>
            <a:endParaRPr lang="en-US" sz="2000" smtClean="0"/>
          </a:p>
          <a:p>
            <a:endParaRPr lang="en-US" sz="2000" b="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800" smtClean="0"/>
              <a:t>Medical Practice </a:t>
            </a:r>
          </a:p>
        </p:txBody>
      </p:sp>
      <p:sp>
        <p:nvSpPr>
          <p:cNvPr id="16390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114800" cy="3886200"/>
          </a:xfrm>
        </p:spPr>
        <p:txBody>
          <a:bodyPr/>
          <a:lstStyle/>
          <a:p>
            <a:r>
              <a:rPr lang="en-US" dirty="0" smtClean="0"/>
              <a:t>The ability to perform physical tasks.</a:t>
            </a:r>
          </a:p>
          <a:p>
            <a:r>
              <a:rPr lang="en-US" dirty="0" smtClean="0"/>
              <a:t>Eye-hand coordination.</a:t>
            </a:r>
          </a:p>
          <a:p>
            <a:r>
              <a:rPr lang="en-US" dirty="0" smtClean="0"/>
              <a:t>The ability to manipulate instruments with accuracy.</a:t>
            </a:r>
          </a:p>
        </p:txBody>
      </p:sp>
    </p:spTree>
    <p:extLst>
      <p:ext uri="{BB962C8B-B14F-4D97-AF65-F5344CB8AC3E}">
        <p14:creationId xmlns:p14="http://schemas.microsoft.com/office/powerpoint/2010/main" xmlns="" val="18644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/>
              <a:t>Neuropsychological Domains and its Relationship to Medical Practice 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76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 Neuropsychological   	Function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611563"/>
          </a:xfrm>
        </p:spPr>
        <p:txBody>
          <a:bodyPr/>
          <a:lstStyle/>
          <a:p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Executive Function Skills</a:t>
            </a:r>
            <a:endParaRPr lang="en-US" dirty="0" smtClean="0"/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1"/>
            <a:ext cx="4041775" cy="533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smtClean="0"/>
              <a:t>   Medical Practice 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419601" y="2057400"/>
            <a:ext cx="4267200" cy="3657600"/>
          </a:xfrm>
        </p:spPr>
        <p:txBody>
          <a:bodyPr/>
          <a:lstStyle/>
          <a:p>
            <a:r>
              <a:rPr lang="en-US" dirty="0" smtClean="0"/>
              <a:t>Recognize </a:t>
            </a:r>
            <a:r>
              <a:rPr lang="en-US" dirty="0"/>
              <a:t>the significance of unexpected situations </a:t>
            </a:r>
            <a:r>
              <a:rPr lang="en-US" dirty="0" smtClean="0"/>
              <a:t>in order to quickly make </a:t>
            </a:r>
            <a:r>
              <a:rPr lang="en-US" dirty="0"/>
              <a:t>alternative plans </a:t>
            </a:r>
            <a:r>
              <a:rPr lang="en-US" dirty="0" smtClean="0"/>
              <a:t>when </a:t>
            </a:r>
            <a:r>
              <a:rPr lang="en-US" dirty="0"/>
              <a:t>unusual events </a:t>
            </a:r>
            <a:r>
              <a:rPr lang="en-US" dirty="0" smtClean="0"/>
              <a:t>arise.</a:t>
            </a:r>
          </a:p>
          <a:p>
            <a:r>
              <a:rPr lang="en-US" dirty="0" smtClean="0"/>
              <a:t>Planning </a:t>
            </a:r>
            <a:r>
              <a:rPr lang="en-US" dirty="0"/>
              <a:t>or decision </a:t>
            </a:r>
            <a:r>
              <a:rPr lang="en-US" dirty="0" smtClean="0"/>
              <a:t>making abilities. </a:t>
            </a:r>
          </a:p>
          <a:p>
            <a:r>
              <a:rPr lang="en-US" dirty="0" smtClean="0"/>
              <a:t>Error </a:t>
            </a:r>
            <a:r>
              <a:rPr lang="en-US" dirty="0"/>
              <a:t>correction or </a:t>
            </a:r>
            <a:r>
              <a:rPr lang="en-US" dirty="0" smtClean="0"/>
              <a:t>troubleshooting.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192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literature that suggests </a:t>
            </a:r>
            <a:r>
              <a:rPr lang="en-US" dirty="0"/>
              <a:t>that aging induces cognitive changes </a:t>
            </a:r>
            <a:r>
              <a:rPr lang="en-US" dirty="0" smtClean="0"/>
              <a:t>and that these changes impact physician practice.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linked cognition to performance :Older physicians </a:t>
            </a:r>
            <a:r>
              <a:rPr lang="en-US" dirty="0"/>
              <a:t>draw from prior instances </a:t>
            </a:r>
            <a:r>
              <a:rPr lang="en-US" dirty="0" smtClean="0"/>
              <a:t>and rely </a:t>
            </a:r>
            <a:r>
              <a:rPr lang="en-US" dirty="0"/>
              <a:t>more heavily on nonanalytic processes </a:t>
            </a:r>
            <a:r>
              <a:rPr lang="en-US" dirty="0" smtClean="0"/>
              <a:t>in their </a:t>
            </a:r>
            <a:r>
              <a:rPr lang="en-US" dirty="0"/>
              <a:t>clinical </a:t>
            </a:r>
            <a:r>
              <a:rPr lang="en-US" dirty="0" smtClean="0"/>
              <a:t>practice. </a:t>
            </a:r>
          </a:p>
        </p:txBody>
      </p:sp>
    </p:spTree>
    <p:extLst>
      <p:ext uri="{BB962C8B-B14F-4D97-AF65-F5344CB8AC3E}">
        <p14:creationId xmlns:p14="http://schemas.microsoft.com/office/powerpoint/2010/main" xmlns="" val="31134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Summary: </a:t>
            </a:r>
            <a:r>
              <a:rPr lang="en-US" sz="3200" dirty="0" smtClean="0">
                <a:latin typeface="+mn-lt"/>
              </a:rPr>
              <a:t>continued</a:t>
            </a:r>
            <a:endParaRPr lang="en-US" sz="32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 role of neuropsychology in assessing the aging physician.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Explained the difference between  a </a:t>
            </a:r>
            <a:r>
              <a:rPr lang="en-US" dirty="0" err="1" smtClean="0"/>
              <a:t>neuropsychodiagnostic</a:t>
            </a:r>
            <a:r>
              <a:rPr lang="en-US" dirty="0" smtClean="0"/>
              <a:t> assessment and a Fitness for Duty evaluation.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819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Next Step</a:t>
            </a:r>
            <a:r>
              <a:rPr lang="en-US" dirty="0" smtClean="0"/>
              <a:t>: </a:t>
            </a:r>
            <a:r>
              <a:rPr lang="en-US" dirty="0" smtClean="0">
                <a:latin typeface="+mn-lt"/>
              </a:rPr>
              <a:t>remediation of deficiencies in medical practice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“Doctors </a:t>
            </a:r>
            <a:r>
              <a:rPr lang="en-US" dirty="0"/>
              <a:t>can accommodate cognitive decline by choosing to cease procedural work, allocating more time to each patient, using memory aids, seeking advice from trusted colleagues, and seeking second opinions</a:t>
            </a:r>
            <a:r>
              <a:rPr lang="en-US" dirty="0" smtClean="0"/>
              <a:t>.”</a:t>
            </a:r>
          </a:p>
          <a:p>
            <a:pPr lvl="1"/>
            <a:r>
              <a:rPr lang="en-US" sz="1400" dirty="0"/>
              <a:t>Adler RG, </a:t>
            </a:r>
            <a:r>
              <a:rPr lang="en-US" sz="1400" dirty="0" err="1"/>
              <a:t>Constantinou</a:t>
            </a:r>
            <a:r>
              <a:rPr lang="en-US" sz="1400" dirty="0"/>
              <a:t> C</a:t>
            </a:r>
            <a:r>
              <a:rPr lang="en-US" sz="1400" dirty="0" smtClean="0"/>
              <a:t>. </a:t>
            </a:r>
            <a:r>
              <a:rPr lang="en-US" sz="1400" dirty="0"/>
              <a:t>(2008). Knowing - or not knowing - when to stop: cognitive decline in ageing </a:t>
            </a:r>
            <a:r>
              <a:rPr lang="en-US" sz="1400" dirty="0" smtClean="0"/>
              <a:t>doctors. Med </a:t>
            </a:r>
            <a:r>
              <a:rPr lang="en-US" sz="1400" dirty="0"/>
              <a:t>J Aust. </a:t>
            </a:r>
            <a:r>
              <a:rPr lang="en-US" sz="1400" dirty="0" smtClean="0"/>
              <a:t>1-15;189(11-12</a:t>
            </a:r>
            <a:r>
              <a:rPr lang="en-US" sz="1400" dirty="0"/>
              <a:t>):</a:t>
            </a:r>
            <a:r>
              <a:rPr lang="en-US" sz="1400" dirty="0" smtClean="0"/>
              <a:t>622-4</a:t>
            </a:r>
          </a:p>
          <a:p>
            <a:pPr lvl="1">
              <a:spcBef>
                <a:spcPts val="0"/>
              </a:spcBef>
              <a:buNone/>
            </a:pPr>
            <a:endParaRPr lang="en-US" sz="1400" dirty="0" smtClean="0"/>
          </a:p>
          <a:p>
            <a:pPr lvl="1" algn="ctr">
              <a:spcBef>
                <a:spcPts val="0"/>
              </a:spcBef>
              <a:buNone/>
            </a:pPr>
            <a:r>
              <a:rPr lang="en-US" sz="2800" dirty="0" smtClean="0"/>
              <a:t>With growing research we can begin to identify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2800" dirty="0" smtClean="0"/>
              <a:t>specific strategies for the continuing education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2800" dirty="0" smtClean="0"/>
              <a:t>of older physicians.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8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Thank you </a:t>
            </a:r>
            <a:endParaRPr lang="en-US" dirty="0"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297929" cy="420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8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aging physician population: Ageism?</a:t>
            </a:r>
          </a:p>
        </p:txBody>
      </p:sp>
      <p:pic>
        <p:nvPicPr>
          <p:cNvPr id="4" name="Picture 4" descr="#65 Brain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105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Hartz</a:t>
            </a:r>
            <a:r>
              <a:rPr lang="en-US" sz="2400" dirty="0"/>
              <a:t> </a:t>
            </a:r>
            <a:r>
              <a:rPr lang="en-US" sz="2400" dirty="0" smtClean="0"/>
              <a:t>and colleagues (1999) examined </a:t>
            </a:r>
            <a:r>
              <a:rPr lang="en-US" sz="2400" dirty="0"/>
              <a:t>operative mortality among 275 surgeons performing coronary artery bypass grafting</a:t>
            </a:r>
            <a:r>
              <a:rPr lang="en-US" sz="2400" dirty="0" smtClean="0"/>
              <a:t>. They found that mortality </a:t>
            </a:r>
            <a:r>
              <a:rPr lang="en-US" sz="2400" dirty="0"/>
              <a:t>rates increased with years of </a:t>
            </a:r>
            <a:r>
              <a:rPr lang="en-US" sz="2400" dirty="0" smtClean="0"/>
              <a:t>experience.</a:t>
            </a:r>
          </a:p>
          <a:p>
            <a:endParaRPr lang="en-US" sz="2400" dirty="0" smtClean="0"/>
          </a:p>
          <a:p>
            <a:r>
              <a:rPr lang="en-US" sz="2400" dirty="0" smtClean="0"/>
              <a:t>Older </a:t>
            </a:r>
            <a:r>
              <a:rPr lang="en-US" sz="2400" dirty="0"/>
              <a:t>physicians are less likely to incorporate new treatment strategies into their practice and less likely to prescribe </a:t>
            </a:r>
            <a:r>
              <a:rPr lang="en-US" sz="2400" dirty="0" smtClean="0"/>
              <a:t>appropriate medications.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Stolley</a:t>
            </a:r>
            <a:r>
              <a:rPr lang="en-US" sz="1400" dirty="0" smtClean="0"/>
              <a:t>, Becker, Lasagna, </a:t>
            </a:r>
            <a:r>
              <a:rPr lang="en-US" sz="1400" dirty="0"/>
              <a:t>et al. </a:t>
            </a:r>
            <a:r>
              <a:rPr lang="en-US" sz="1400" i="1" dirty="0" smtClean="0"/>
              <a:t>Med </a:t>
            </a:r>
            <a:r>
              <a:rPr lang="en-US" sz="1400" i="1" dirty="0"/>
              <a:t>Care</a:t>
            </a:r>
            <a:r>
              <a:rPr lang="en-US" sz="1400" dirty="0"/>
              <a:t>. </a:t>
            </a:r>
            <a:r>
              <a:rPr lang="en-US" sz="1400" dirty="0" smtClean="0"/>
              <a:t>1972;10:17–28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Rhee.Med</a:t>
            </a:r>
            <a:r>
              <a:rPr lang="en-US" sz="1400" dirty="0" smtClean="0"/>
              <a:t> </a:t>
            </a:r>
            <a:r>
              <a:rPr lang="en-US" sz="1400" dirty="0"/>
              <a:t>Care. 1976;14:733–750</a:t>
            </a:r>
          </a:p>
        </p:txBody>
      </p:sp>
    </p:spTree>
    <p:extLst>
      <p:ext uri="{BB962C8B-B14F-4D97-AF65-F5344CB8AC3E}">
        <p14:creationId xmlns:p14="http://schemas.microsoft.com/office/powerpoint/2010/main" xmlns="" val="40355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are the concerns 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Older </a:t>
            </a:r>
            <a:r>
              <a:rPr lang="en-US" dirty="0"/>
              <a:t>physicians have poorer performance on recertification examinations and are less likely to have a current </a:t>
            </a:r>
            <a:r>
              <a:rPr lang="en-US" dirty="0" smtClean="0"/>
              <a:t>knowledge </a:t>
            </a:r>
            <a:r>
              <a:rPr lang="en-US" dirty="0"/>
              <a:t>base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sz="1600" dirty="0"/>
              <a:t>Ramsey PG, Carline JD, Inui TS, et al. </a:t>
            </a:r>
            <a:r>
              <a:rPr lang="en-US" sz="1600" dirty="0" smtClean="0"/>
              <a:t>JAMA</a:t>
            </a:r>
            <a:r>
              <a:rPr lang="en-US" sz="1600" dirty="0"/>
              <a:t>. 1991;266:1103–1107</a:t>
            </a:r>
          </a:p>
        </p:txBody>
      </p:sp>
    </p:spTree>
    <p:extLst>
      <p:ext uri="{BB962C8B-B14F-4D97-AF65-F5344CB8AC3E}">
        <p14:creationId xmlns:p14="http://schemas.microsoft.com/office/powerpoint/2010/main" xmlns="" val="3404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pPr algn="ctr"/>
            <a:r>
              <a:rPr lang="en-US" sz="2800" b="1" dirty="0">
                <a:latin typeface="+mn-lt"/>
              </a:rPr>
              <a:t>Systematic Review: The Relationship between Clinical Experience </a:t>
            </a:r>
            <a:r>
              <a:rPr lang="en-US" sz="2800" b="1" dirty="0" smtClean="0">
                <a:latin typeface="+mn-lt"/>
              </a:rPr>
              <a:t>and Quality </a:t>
            </a:r>
            <a:r>
              <a:rPr lang="en-US" sz="2800" b="1" dirty="0">
                <a:latin typeface="+mn-lt"/>
              </a:rPr>
              <a:t>of Health </a:t>
            </a:r>
            <a:r>
              <a:rPr lang="en-US" sz="2800" b="1" dirty="0" smtClean="0">
                <a:latin typeface="+mn-lt"/>
              </a:rPr>
              <a:t>Care</a:t>
            </a:r>
            <a:r>
              <a:rPr lang="en-US" sz="1400" b="1" dirty="0" smtClean="0">
                <a:latin typeface="+mn-lt"/>
              </a:rPr>
              <a:t/>
            </a:r>
            <a:br>
              <a:rPr lang="en-US" sz="1400" b="1" dirty="0" smtClean="0">
                <a:latin typeface="+mn-lt"/>
              </a:rPr>
            </a:b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Choudry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Fletcher &amp;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Soumerai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Ann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Intern Med.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2005;142:260-273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 62 published studies that measured physician </a:t>
            </a:r>
            <a:r>
              <a:rPr lang="en-US" dirty="0" smtClean="0"/>
              <a:t>knowledge or </a:t>
            </a:r>
            <a:r>
              <a:rPr lang="en-US" dirty="0"/>
              <a:t>quality of care and described time since </a:t>
            </a:r>
            <a:r>
              <a:rPr lang="en-US" dirty="0" smtClean="0"/>
              <a:t>medical school </a:t>
            </a:r>
            <a:r>
              <a:rPr lang="en-US" dirty="0"/>
              <a:t>graduation or age, more than half suggested </a:t>
            </a:r>
            <a:r>
              <a:rPr lang="en-US" dirty="0" smtClean="0"/>
              <a:t>that physician </a:t>
            </a:r>
            <a:r>
              <a:rPr lang="en-US" dirty="0"/>
              <a:t>performance declined over time for all </a:t>
            </a:r>
            <a:r>
              <a:rPr lang="en-US" dirty="0" smtClean="0"/>
              <a:t>outcomes measured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/>
              <a:t>1 study showed improved performance</a:t>
            </a:r>
          </a:p>
          <a:p>
            <a:pPr marL="0" indent="0">
              <a:buNone/>
            </a:pPr>
            <a:r>
              <a:rPr lang="en-US" dirty="0"/>
              <a:t>for all outcomes measured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0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assess </a:t>
            </a:r>
            <a:r>
              <a:rPr lang="en-US" dirty="0" smtClean="0"/>
              <a:t>Neuropsychological/ cognitive </a:t>
            </a:r>
            <a:r>
              <a:rPr lang="en-US" dirty="0"/>
              <a:t>abilities?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486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 smtClean="0">
              <a:latin typeface="+mn-lt"/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Physicians are among those special groups who operate in an environment unforgiving of human error, where cognitive failure can lead to catastrophic consequences. </a:t>
            </a:r>
          </a:p>
        </p:txBody>
      </p:sp>
    </p:spTree>
    <p:extLst>
      <p:ext uri="{BB962C8B-B14F-4D97-AF65-F5344CB8AC3E}">
        <p14:creationId xmlns:p14="http://schemas.microsoft.com/office/powerpoint/2010/main" xmlns="" val="29448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 - &amp;quot;Physician Fitness for Duty Evaluation&amp;quot;&quot;/&gt;&lt;property id=&quot;20307&quot; value=&quot;319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object type=&quot;3&quot; unique_id=&quot;10026&quot;&gt;&lt;property id=&quot;20148&quot; value=&quot;5&quot;/&gt;&lt;property id=&quot;20300&quot; value=&quot;Slide 23&quot;/&gt;&lt;property id=&quot;20307&quot; value=&quot;278&quot;/&gt;&lt;/object&gt;&lt;object type=&quot;3&quot; unique_id=&quot;10027&quot;&gt;&lt;property id=&quot;20148&quot; value=&quot;5&quot;/&gt;&lt;property id=&quot;20300&quot; value=&quot;Slide 24&quot;/&gt;&lt;property id=&quot;20307&quot; value=&quot;279&quot;/&gt;&lt;/object&gt;&lt;object type=&quot;3&quot; unique_id=&quot;10028&quot;&gt;&lt;property id=&quot;20148&quot; value=&quot;5&quot;/&gt;&lt;property id=&quot;20300&quot; value=&quot;Slide 25 - &amp;quot;PACE Customized CME&amp;quot;&quot;/&gt;&lt;property id=&quot;20307&quot; value=&quot;320&quot;/&gt;&lt;/object&gt;&lt;object type=&quot;3&quot; unique_id=&quot;10029&quot;&gt;&lt;property id=&quot;20148&quot; value=&quot;5&quot;/&gt;&lt;property id=&quot;20300&quot; value=&quot;Slide 26&quot;/&gt;&lt;property id=&quot;20307&quot; value=&quot;280&quot;/&gt;&lt;/object&gt;&lt;object type=&quot;3&quot; unique_id=&quot;10030&quot;&gt;&lt;property id=&quot;20148&quot; value=&quot;5&quot;/&gt;&lt;property id=&quot;20300&quot; value=&quot;Slide 27&quot;/&gt;&lt;property id=&quot;20307&quot; value=&quot;308&quot;/&gt;&lt;/object&gt;&lt;object type=&quot;3&quot; unique_id=&quot;10031&quot;&gt;&lt;property id=&quot;20148&quot; value=&quot;5&quot;/&gt;&lt;property id=&quot;20300&quot; value=&quot;Slide 28&quot;/&gt;&lt;property id=&quot;20307&quot; value=&quot;330&quot;/&gt;&lt;/object&gt;&lt;object type=&quot;3&quot; unique_id=&quot;10032&quot;&gt;&lt;property id=&quot;20148&quot; value=&quot;5&quot;/&gt;&lt;property id=&quot;20300&quot; value=&quot;Slide 29 - &amp;quot;PACE Prescribing (2.5 days)&amp;quot;&quot;/&gt;&lt;property id=&quot;20307&quot; value=&quot;322&quot;/&gt;&lt;/object&gt;&lt;object type=&quot;3&quot; unique_id=&quot;10033&quot;&gt;&lt;property id=&quot;20148&quot; value=&quot;5&quot;/&gt;&lt;property id=&quot;20300&quot; value=&quot;Slide 30 - &amp;quot;PACE Medical Records (2 days)&amp;quot;&quot;/&gt;&lt;property id=&quot;20307&quot; value=&quot;323&quot;/&gt;&lt;/object&gt;&lt;object type=&quot;3&quot; unique_id=&quot;10034&quot;&gt;&lt;property id=&quot;20148&quot; value=&quot;5&quot;/&gt;&lt;property id=&quot;20300&quot; value=&quot;Slide 31 - &amp;quot;PACE Professional Boundaries (3 days)&amp;quot;&quot;/&gt;&lt;property id=&quot;20307&quot; value=&quot;324&quot;/&gt;&lt;/object&gt;&lt;object type=&quot;3&quot; unique_id=&quot;10035&quot;&gt;&lt;property id=&quot;20148&quot; value=&quot;5&quot;/&gt;&lt;property id=&quot;20300&quot; value=&quot;Slide 32 - &amp;quot;PACE Anger Management (3 days)&amp;quot;&quot;/&gt;&lt;property id=&quot;20307&quot; value=&quot;325&quot;/&gt;&lt;/object&gt;&lt;object type=&quot;3&quot; unique_id=&quot;10036&quot;&gt;&lt;property id=&quot;20148&quot; value=&quot;5&quot;/&gt;&lt;property id=&quot;20300&quot; value=&quot;Slide 33&quot;/&gt;&lt;property id=&quot;20307&quot; value=&quot;318&quot;/&gt;&lt;/object&gt;&lt;object type=&quot;3&quot; unique_id=&quot;10037&quot;&gt;&lt;property id=&quot;20148&quot; value=&quot;5&quot;/&gt;&lt;property id=&quot;20300&quot; value=&quot;Slide 34 - &amp;quot;PACE Communications (1 day)&amp;quot;&quot;/&gt;&lt;property id=&quot;20307&quot; value=&quot;326&quot;/&gt;&lt;/object&gt;&lt;object type=&quot;3&quot; unique_id=&quot;10038&quot;&gt;&lt;property id=&quot;20148&quot; value=&quot;5&quot;/&gt;&lt;property id=&quot;20300&quot; value=&quot;Slide 35&quot;/&gt;&lt;property id=&quot;20307&quot; value=&quot;283&quot;/&gt;&lt;/object&gt;&lt;object type=&quot;3&quot; unique_id=&quot;10039&quot;&gt;&lt;property id=&quot;20148&quot; value=&quot;5&quot;/&gt;&lt;property id=&quot;20300&quot; value=&quot;Slide 36&quot;/&gt;&lt;property id=&quot;20307&quot; value=&quot;282&quot;/&gt;&lt;/object&gt;&lt;object type=&quot;3&quot; unique_id=&quot;10040&quot;&gt;&lt;property id=&quot;20148&quot; value=&quot;5&quot;/&gt;&lt;property id=&quot;20300&quot; value=&quot;Slide 37&quot;/&gt;&lt;property id=&quot;20307&quot; value=&quot;281&quot;/&gt;&lt;/object&gt;&lt;object type=&quot;3&quot; unique_id=&quot;10041&quot;&gt;&lt;property id=&quot;20148&quot; value=&quot;5&quot;/&gt;&lt;property id=&quot;20300&quot; value=&quot;Slide 38&quot;/&gt;&lt;property id=&quot;20307&quot; value=&quot;316&quot;/&gt;&lt;/object&gt;&lt;object type=&quot;3&quot; unique_id=&quot;10042&quot;&gt;&lt;property id=&quot;20148&quot; value=&quot;5&quot;/&gt;&lt;property id=&quot;20300&quot; value=&quot;Slide 39 - &amp;quot;Disruptive Physician Program&amp;#x0D;&amp;#x0A;(on the drawing board)&amp;quot;&quot;/&gt;&lt;property id=&quot;20307&quot; value=&quot;310&quot;/&gt;&lt;/object&gt;&lt;object type=&quot;3&quot; unique_id=&quot;10043&quot;&gt;&lt;property id=&quot;20148&quot; value=&quot;5&quot;/&gt;&lt;property id=&quot;20300&quot; value=&quot;Slide 40 - &amp;quot;Disruptive Physician Program&amp;quot;&quot;/&gt;&lt;property id=&quot;20307&quot; value=&quot;315&quot;/&gt;&lt;/object&gt;&lt;object type=&quot;3&quot; unique_id=&quot;10044&quot;&gt;&lt;property id=&quot;20148&quot; value=&quot;5&quot;/&gt;&lt;property id=&quot;20300&quot; value=&quot;Slide 41 - &amp;quot;Tier 1&amp;quot;&quot;/&gt;&lt;property id=&quot;20307&quot; value=&quot;317&quot;/&gt;&lt;/object&gt;&lt;object type=&quot;3&quot; unique_id=&quot;10045&quot;&gt;&lt;property id=&quot;20148&quot; value=&quot;5&quot;/&gt;&lt;property id=&quot;20300&quot; value=&quot;Slide 42&quot;/&gt;&lt;property id=&quot;20307&quot; value=&quot;303&quot;/&gt;&lt;/object&gt;&lt;object type=&quot;3&quot; unique_id=&quot;10046&quot;&gt;&lt;property id=&quot;20148&quot; value=&quot;5&quot;/&gt;&lt;property id=&quot;20300&quot; value=&quot;Slide 43&quot;/&gt;&lt;property id=&quot;20307&quot; value=&quot;304&quot;/&gt;&lt;/object&gt;&lt;object type=&quot;3&quot; unique_id=&quot;10047&quot;&gt;&lt;property id=&quot;20148&quot; value=&quot;5&quot;/&gt;&lt;property id=&quot;20300&quot; value=&quot;Slide 44&quot;/&gt;&lt;property id=&quot;20307&quot; value=&quot;306&quot;/&gt;&lt;/object&gt;&lt;object type=&quot;3&quot; unique_id=&quot;10048&quot;&gt;&lt;property id=&quot;20148&quot; value=&quot;5&quot;/&gt;&lt;property id=&quot;20300&quot; value=&quot;Slide 45 - &amp;quot;PACE Community Outreach&amp;quot;&quot;/&gt;&lt;property id=&quot;20307&quot; value=&quot;321&quot;/&gt;&lt;/object&gt;&lt;object type=&quot;3&quot; unique_id=&quot;10049&quot;&gt;&lt;property id=&quot;20148&quot; value=&quot;5&quot;/&gt;&lt;property id=&quot;20300&quot; value=&quot;Slide 46&quot;/&gt;&lt;property id=&quot;20307&quot; value=&quot;302&quot;/&gt;&lt;/object&gt;&lt;object type=&quot;3&quot; unique_id=&quot;10050&quot;&gt;&lt;property id=&quot;20148&quot; value=&quot;5&quot;/&gt;&lt;property id=&quot;20300&quot; value=&quot;Slide 47 - &amp;quot;Ethics Education (IMQ)&amp;quot;&quot;/&gt;&lt;property id=&quot;20307&quot; value=&quot;327&quot;/&gt;&lt;/object&gt;&lt;object type=&quot;3&quot; unique_id=&quot;10051&quot;&gt;&lt;property id=&quot;20148&quot; value=&quot;5&quot;/&gt;&lt;property id=&quot;20300&quot; value=&quot;Slide 48 - &amp;quot;IMQ-PACE Physician Leadership Program (2.5 days)&amp;quot;&quot;/&gt;&lt;property id=&quot;20307&quot; value=&quot;328&quot;/&gt;&lt;/object&gt;&lt;object type=&quot;3&quot; unique_id=&quot;10052&quot;&gt;&lt;property id=&quot;20148&quot; value=&quot;5&quot;/&gt;&lt;property id=&quot;20300&quot; value=&quot;Slide 49 - &amp;quot;IMQ-PACE Physician Leadership&amp;quot;&quot;/&gt;&lt;property id=&quot;20307&quot; value=&quot;329&quot;/&gt;&lt;/object&gt;&lt;object type=&quot;3&quot; unique_id=&quot;10053&quot;&gt;&lt;property id=&quot;20148&quot; value=&quot;5&quot;/&gt;&lt;property id=&quot;20300&quot; value=&quot;Slide 50&quot;/&gt;&lt;property id=&quot;20307&quot; value=&quot;307&quot;/&gt;&lt;/object&gt;&lt;object type=&quot;3&quot; unique_id=&quot;10054&quot;&gt;&lt;property id=&quot;20148&quot; value=&quot;5&quot;/&gt;&lt;property id=&quot;20300&quot; value=&quot;Slide 51&quot;/&gt;&lt;property id=&quot;20307&quot; value=&quot;284&quot;/&gt;&lt;/object&gt;&lt;object type=&quot;3&quot; unique_id=&quot;10055&quot;&gt;&lt;property id=&quot;20148&quot; value=&quot;5&quot;/&gt;&lt;property id=&quot;20300&quot; value=&quot;Slide 52&quot;/&gt;&lt;property id=&quot;20307&quot; value=&quot;285&quot;/&gt;&lt;/object&gt;&lt;object type=&quot;3&quot; unique_id=&quot;10056&quot;&gt;&lt;property id=&quot;20148&quot; value=&quot;5&quot;/&gt;&lt;property id=&quot;20300&quot; value=&quot;Slide 53&quot;/&gt;&lt;property id=&quot;20307&quot; value=&quot;286&quot;/&gt;&lt;/object&gt;&lt;object type=&quot;3&quot; unique_id=&quot;10057&quot;&gt;&lt;property id=&quot;20148&quot; value=&quot;5&quot;/&gt;&lt;property id=&quot;20300&quot; value=&quot;Slide 54&quot;/&gt;&lt;property id=&quot;20307&quot; value=&quot;287&quot;/&gt;&lt;/object&gt;&lt;object type=&quot;3&quot; unique_id=&quot;10058&quot;&gt;&lt;property id=&quot;20148&quot; value=&quot;5&quot;/&gt;&lt;property id=&quot;20300&quot; value=&quot;Slide 55&quot;/&gt;&lt;property id=&quot;20307&quot; value=&quot;288&quot;/&gt;&lt;/object&gt;&lt;object type=&quot;3&quot; unique_id=&quot;10059&quot;&gt;&lt;property id=&quot;20148&quot; value=&quot;5&quot;/&gt;&lt;property id=&quot;20300&quot; value=&quot;Slide 56&quot;/&gt;&lt;property id=&quot;20307&quot; value=&quot;289&quot;/&gt;&lt;/object&gt;&lt;object type=&quot;3&quot; unique_id=&quot;10060&quot;&gt;&lt;property id=&quot;20148&quot; value=&quot;5&quot;/&gt;&lt;property id=&quot;20300&quot; value=&quot;Slide 57&quot;/&gt;&lt;property id=&quot;20307&quot; value=&quot;290&quot;/&gt;&lt;/object&gt;&lt;object type=&quot;3&quot; unique_id=&quot;10061&quot;&gt;&lt;property id=&quot;20148&quot; value=&quot;5&quot;/&gt;&lt;property id=&quot;20300&quot; value=&quot;Slide 58&quot;/&gt;&lt;property id=&quot;20307&quot; value=&quot;291&quot;/&gt;&lt;/object&gt;&lt;object type=&quot;3&quot; unique_id=&quot;10062&quot;&gt;&lt;property id=&quot;20148&quot; value=&quot;5&quot;/&gt;&lt;property id=&quot;20300&quot; value=&quot;Slide 59&quot;/&gt;&lt;property id=&quot;20307&quot; value=&quot;292&quot;/&gt;&lt;/object&gt;&lt;object type=&quot;3&quot; unique_id=&quot;10063&quot;&gt;&lt;property id=&quot;20148&quot; value=&quot;5&quot;/&gt;&lt;property id=&quot;20300&quot; value=&quot;Slide 60&quot;/&gt;&lt;property id=&quot;20307&quot; value=&quot;293&quot;/&gt;&lt;/object&gt;&lt;object type=&quot;3&quot; unique_id=&quot;10064&quot;&gt;&lt;property id=&quot;20148&quot; value=&quot;5&quot;/&gt;&lt;property id=&quot;20300&quot; value=&quot;Slide 61&quot;/&gt;&lt;property id=&quot;20307&quot; value=&quot;294&quot;/&gt;&lt;/object&gt;&lt;object type=&quot;3&quot; unique_id=&quot;10065&quot;&gt;&lt;property id=&quot;20148&quot; value=&quot;5&quot;/&gt;&lt;property id=&quot;20300&quot; value=&quot;Slide 62&quot;/&gt;&lt;property id=&quot;20307&quot; value=&quot;295&quot;/&gt;&lt;/object&gt;&lt;object type=&quot;3&quot; unique_id=&quot;10066&quot;&gt;&lt;property id=&quot;20148&quot; value=&quot;5&quot;/&gt;&lt;property id=&quot;20300&quot; value=&quot;Slide 63&quot;/&gt;&lt;property id=&quot;20307&quot; value=&quot;296&quot;/&gt;&lt;/object&gt;&lt;object type=&quot;3&quot; unique_id=&quot;10067&quot;&gt;&lt;property id=&quot;20148&quot; value=&quot;5&quot;/&gt;&lt;property id=&quot;20300&quot; value=&quot;Slide 64&quot;/&gt;&lt;property id=&quot;20307&quot; value=&quot;297&quot;/&gt;&lt;/object&gt;&lt;object type=&quot;3&quot; unique_id=&quot;10068&quot;&gt;&lt;property id=&quot;20148&quot; value=&quot;5&quot;/&gt;&lt;property id=&quot;20300&quot; value=&quot;Slide 65&quot;/&gt;&lt;property id=&quot;20307&quot; value=&quot;298&quot;/&gt;&lt;/object&gt;&lt;object type=&quot;3&quot; unique_id=&quot;10069&quot;&gt;&lt;property id=&quot;20148&quot; value=&quot;5&quot;/&gt;&lt;property id=&quot;20300&quot; value=&quot;Slide 66&quot;/&gt;&lt;property id=&quot;20307&quot; value=&quot;299&quot;/&gt;&lt;/object&gt;&lt;object type=&quot;3&quot; unique_id=&quot;10070&quot;&gt;&lt;property id=&quot;20148&quot; value=&quot;5&quot;/&gt;&lt;property id=&quot;20300&quot; value=&quot;Slide 67&quot;/&gt;&lt;property id=&quot;20307&quot; value=&quot;300&quot;/&gt;&lt;/object&gt;&lt;object type=&quot;3&quot; unique_id=&quot;10071&quot;&gt;&lt;property id=&quot;20148&quot; value=&quot;5&quot;/&gt;&lt;property id=&quot;20300&quot; value=&quot;Slide 68&quot;/&gt;&lt;property id=&quot;20307&quot; value=&quot;301&quot;/&gt;&lt;/object&gt;&lt;object type=&quot;3&quot; unique_id=&quot;10072&quot;&gt;&lt;property id=&quot;20148&quot; value=&quot;5&quot;/&gt;&lt;property id=&quot;20300&quot; value=&quot;Slide 69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1441</Words>
  <Application>Microsoft Office PowerPoint</Application>
  <PresentationFormat>On-screen Show (4:3)</PresentationFormat>
  <Paragraphs>369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Conventional wisdom about physician expertise generally holds that the longer a physician has been in practice, the better honed his or her clinical skills become</vt:lpstr>
      <vt:lpstr>The aging physician population</vt:lpstr>
      <vt:lpstr>The aging physician population: Ageism?</vt:lpstr>
      <vt:lpstr>What are the concerns?</vt:lpstr>
      <vt:lpstr>What are the concerns ?</vt:lpstr>
      <vt:lpstr>Systematic Review: The Relationship between Clinical Experience and Quality of Health Care Choudry, Fletcher &amp; Soumerai  Ann Intern Med. 2005;142:260-273 </vt:lpstr>
      <vt:lpstr>Why assess Neuropsychological/ cognitive abilities?</vt:lpstr>
      <vt:lpstr>Slide 9</vt:lpstr>
      <vt:lpstr>Why assess cognitive abilities?</vt:lpstr>
      <vt:lpstr>Percentage of PACE physicians that scored 1 SD below the mean (Perry &amp; Crean, 2005)</vt:lpstr>
      <vt:lpstr>Does age effect competence? </vt:lpstr>
      <vt:lpstr>The Aging Brain</vt:lpstr>
      <vt:lpstr>The Aging Brain</vt:lpstr>
      <vt:lpstr>Understanding the cognition-performance link in older physicians</vt:lpstr>
      <vt:lpstr>Crystalized vs. Fluid Knowledge </vt:lpstr>
      <vt:lpstr>Crystalized Abilities </vt:lpstr>
      <vt:lpstr>Fluid Abilities </vt:lpstr>
      <vt:lpstr>The Aging Physician and Changes in Cognitive Processing and Their Impact on Medical Practice  Eva &amp; Barnes (2002) Acad Med,77:S1-S </vt:lpstr>
      <vt:lpstr>The role of neuropsychology in assessing the aging physician </vt:lpstr>
      <vt:lpstr>Goals of a Neuropsychological (diagnostic) /Fitness for Duty Evaluation </vt:lpstr>
      <vt:lpstr>Goals of a Neuropsychological/Fitness for Duty Evaluation </vt:lpstr>
      <vt:lpstr>Fitness for Duty Evaluation: The Federation of State Medical Boards Committee on Evaluation of Quality of Care and Maintenance of Competence </vt:lpstr>
      <vt:lpstr>Things to consider: Accurate assessment of older physicians’ competence may be hampered by several factors </vt:lpstr>
      <vt:lpstr>Things to consider: Accurate assessment of older physicians’ competence may be hampered by several factors (cont) </vt:lpstr>
      <vt:lpstr>What Neuropsychological Assessment Battery to use.</vt:lpstr>
      <vt:lpstr>Neuropsychological Domains and its Relationship to Medical Practice </vt:lpstr>
      <vt:lpstr>Neuropsychological Domains and its Relationship to Medical Practice </vt:lpstr>
      <vt:lpstr>Neuropsychological Domains and its Relationship to Medical Practice </vt:lpstr>
      <vt:lpstr>Neuropsychological Domains and its Relationship to Medical Practice </vt:lpstr>
      <vt:lpstr>Neuropsychological Domains and its Relationship to Medical Practice </vt:lpstr>
      <vt:lpstr>Summary:</vt:lpstr>
      <vt:lpstr>Summary: continued</vt:lpstr>
      <vt:lpstr>Next Step: remediation of deficiencies in medical practice</vt:lpstr>
      <vt:lpstr>Thank you </vt:lpstr>
    </vt:vector>
  </TitlesOfParts>
  <Company>UCSD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UCSD Medical Center</dc:creator>
  <cp:lastModifiedBy>Health Sciences</cp:lastModifiedBy>
  <cp:revision>100</cp:revision>
  <cp:lastPrinted>2011-10-18T19:50:53Z</cp:lastPrinted>
  <dcterms:created xsi:type="dcterms:W3CDTF">2009-09-09T18:36:19Z</dcterms:created>
  <dcterms:modified xsi:type="dcterms:W3CDTF">2011-11-10T15:33:26Z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